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2" r:id="rId2"/>
    <p:sldId id="259" r:id="rId3"/>
    <p:sldId id="274" r:id="rId4"/>
    <p:sldId id="275" r:id="rId5"/>
    <p:sldId id="278" r:id="rId6"/>
    <p:sldId id="279" r:id="rId7"/>
    <p:sldId id="271" r:id="rId8"/>
    <p:sldId id="265" r:id="rId9"/>
    <p:sldId id="269" r:id="rId10"/>
    <p:sldId id="256" r:id="rId11"/>
    <p:sldId id="257" r:id="rId12"/>
    <p:sldId id="258" r:id="rId13"/>
    <p:sldId id="282" r:id="rId14"/>
    <p:sldId id="262" r:id="rId15"/>
    <p:sldId id="263" r:id="rId16"/>
    <p:sldId id="264" r:id="rId17"/>
  </p:sldIdLst>
  <p:sldSz cx="9144000" cy="6858000" type="screen4x3"/>
  <p:notesSz cx="7077075" cy="93821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3" autoAdjust="0"/>
    <p:restoredTop sz="94633" autoAdjust="0"/>
  </p:normalViewPr>
  <p:slideViewPr>
    <p:cSldViewPr>
      <p:cViewPr varScale="1">
        <p:scale>
          <a:sx n="42" d="100"/>
          <a:sy n="42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1488" y="-90"/>
      </p:cViewPr>
      <p:guideLst>
        <p:guide orient="horz" pos="295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9107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9107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2CA1D6-D900-4E2A-A805-2CB1505634A6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1390"/>
            <a:ext cx="3066733" cy="469107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911390"/>
            <a:ext cx="3066733" cy="469107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A86259-326A-4A6B-AED4-7DA30AE96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9107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9107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BE312A-5683-4053-9517-1F91ADB9A78D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55" tIns="47028" rIns="94055" bIns="4702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6510"/>
            <a:ext cx="5661660" cy="4221956"/>
          </a:xfrm>
          <a:prstGeom prst="rect">
            <a:avLst/>
          </a:prstGeom>
        </p:spPr>
        <p:txBody>
          <a:bodyPr vert="horz" lIns="94055" tIns="47028" rIns="94055" bIns="4702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1390"/>
            <a:ext cx="3066733" cy="469107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911390"/>
            <a:ext cx="3066733" cy="469107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761117-6759-4F3D-A0A1-AF448F434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761117-6759-4F3D-A0A1-AF448F4343F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761117-6759-4F3D-A0A1-AF448F4343F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761117-6759-4F3D-A0A1-AF448F4343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761117-6759-4F3D-A0A1-AF448F4343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6DF5BC-1FE8-4370-95EE-B19A0DB7B0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761117-6759-4F3D-A0A1-AF448F4343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C2750F-D2E6-4687-9990-775B4A64DB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B70C9-4696-42A1-8CB4-012D1BF55A75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CBC48-713A-4A0A-9D09-3DACE9FE6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E127-2C4A-4F19-9938-D979154F77E4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9857F-F470-43F4-AADE-C71D11D26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F5CE5-2CFC-420E-8665-B91BDE7090D1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F796-EA27-4940-A557-B4CF128ED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A201F-4477-4184-A025-C8FB519BA6F0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CEFEA-FCE9-4DD8-A13B-537261C2B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1A16B-42B3-40CF-8558-FAE9BE9840F4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9150-F032-49F2-91D3-5E61F5AD1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BCF5-97EC-4C90-B0FD-505C3B22C180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9E046-C3B9-4121-B9D1-4B024EB28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DBA5-8B30-4D9D-BA31-4833B4BFDE91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1127-0883-4EC3-AD80-C251CD228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9CD45-0A2A-4BEA-B9A6-492E2F578968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6836-9DB9-490E-80EE-79479857F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90670-C70A-4671-BE66-3E1ADA279038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E7FD3-F703-4ADD-BC4C-A7C41F64C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96191-448C-4F9E-B174-AE1733745755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9BE31-78E6-4F55-90C6-C3DB0E0FC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D79F5-7BB1-4D20-92CA-03AC91B5BEA6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54A88-AFBD-45EF-813C-118852C56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8B0770-759E-48C1-99F5-6E518B29B4D7}" type="datetimeFigureOut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D66A7E-E121-4CD1-BC6D-2862C9919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9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600200"/>
          </a:xfrm>
        </p:spPr>
        <p:txBody>
          <a:bodyPr/>
          <a:lstStyle/>
          <a:p>
            <a:pPr eaLnBrk="1" hangingPunct="1"/>
            <a:r>
              <a:rPr lang="en-US" smtClean="0"/>
              <a:t>COMMUNICATION</a:t>
            </a:r>
            <a:br>
              <a:rPr lang="en-US" smtClean="0"/>
            </a:br>
            <a:r>
              <a:rPr lang="en-US" sz="3600" smtClean="0"/>
              <a:t>Chapter 7</a:t>
            </a:r>
            <a:endParaRPr lang="en-US" smtClean="0"/>
          </a:p>
        </p:txBody>
      </p:sp>
      <p:sp>
        <p:nvSpPr>
          <p:cNvPr id="15362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en-US" dirty="0" smtClean="0">
                <a:solidFill>
                  <a:schemeClr val="tx1"/>
                </a:solidFill>
              </a:rPr>
              <a:t>Avis Turner, LCSW</a:t>
            </a:r>
          </a:p>
          <a:p>
            <a:pPr algn="r" eaLnBrk="1" hangingPunct="1"/>
            <a:r>
              <a:rPr lang="en-US" dirty="0" smtClean="0">
                <a:solidFill>
                  <a:schemeClr val="tx1"/>
                </a:solidFill>
              </a:rPr>
              <a:t>Desiree Glover, M.Ed.</a:t>
            </a:r>
          </a:p>
          <a:p>
            <a:pPr algn="r" eaLnBrk="1" hangingPunct="1"/>
            <a:r>
              <a:rPr lang="en-US" dirty="0" smtClean="0">
                <a:solidFill>
                  <a:schemeClr val="tx1"/>
                </a:solidFill>
              </a:rPr>
              <a:t>Robert Simms, M.S.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038600"/>
          </a:xfrm>
          <a:solidFill>
            <a:schemeClr val="tx2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Why consider?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Vital to goal achievement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Barriers: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     Frames of reference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     Filtering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     Structure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     Information overload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     Semantics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     Status difference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603" name="Title 4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Barriers to Communication</a:t>
            </a:r>
            <a:endParaRPr lang="en-US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305800" cy="1143000"/>
          </a:xfrm>
          <a:solidFill>
            <a:schemeClr val="tx2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bg1"/>
                </a:solidFill>
              </a:rPr>
              <a:t>Overcoming Barriers to Communication 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765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447800"/>
            <a:ext cx="4041775" cy="715963"/>
          </a:xfrm>
          <a:solidFill>
            <a:schemeClr val="accent1"/>
          </a:solidFill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Effective communication requires a sustained effort.</a:t>
            </a:r>
          </a:p>
        </p:txBody>
      </p:sp>
      <p:sp>
        <p:nvSpPr>
          <p:cNvPr id="27653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</a:rPr>
              <a:t>The five communication skills required are:</a:t>
            </a:r>
          </a:p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       Repetition</a:t>
            </a:r>
          </a:p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       Empathy</a:t>
            </a:r>
          </a:p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       Understanding</a:t>
            </a:r>
          </a:p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       Feedback</a:t>
            </a:r>
          </a:p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       Listening</a:t>
            </a:r>
          </a:p>
          <a:p>
            <a:pPr eaLnBrk="1" hangingPunct="1">
              <a:buFont typeface="Arial" charset="0"/>
              <a:buNone/>
            </a:pPr>
            <a:endParaRPr lang="en-US" b="1" smtClean="0"/>
          </a:p>
          <a:p>
            <a:pPr eaLnBrk="1" hangingPunct="1">
              <a:buFont typeface="Arial" charset="0"/>
              <a:buNone/>
            </a:pPr>
            <a:r>
              <a:rPr lang="en-US" b="1" smtClean="0"/>
              <a:t>            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  <a:cs typeface="Arial" charset="0"/>
              </a:rPr>
              <a:t>Listening Styles</a:t>
            </a:r>
          </a:p>
        </p:txBody>
      </p:sp>
      <p:sp>
        <p:nvSpPr>
          <p:cNvPr id="2867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5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The six listening styles below were developed by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Performax</a:t>
            </a:r>
            <a:r>
              <a:rPr lang="en-US" sz="16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Systems International</a:t>
            </a:r>
            <a:r>
              <a:rPr lang="en-US" sz="1600" dirty="0" smtClean="0">
                <a:latin typeface="+mj-lt"/>
              </a:rPr>
              <a:t>.</a:t>
            </a:r>
            <a:endParaRPr lang="en-US" sz="1600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378325"/>
          </a:xfrm>
          <a:solidFill>
            <a:schemeClr val="tx2"/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The Six Listening Styles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Leisure Listening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Inclusive Listening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Stylistic Listening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Technical Listening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Empathetic Listening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Nonconforming Listening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Since research shows that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administrators spend as much as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85% of their communication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time talking it appears that the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first rule for good listening is to stop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talking. 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Application of the Standards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943600"/>
          </a:xfrm>
          <a:solidFill>
            <a:schemeClr val="tx2"/>
          </a:solidFill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Standard 1 Indicators: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1.2 a.	Articulate components of vision.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1.2 c.	Communicate school/district vision.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Standard 2 Indicators: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	   -- All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Standard 3 Indicators: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3.1.a. 	Optimize the learning environment by applying appropriate models of organizational management.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3.2.a.	Involve staff in conducting operations and setting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	priorities using needs assessment, research-based data, and group process skills to build consensus.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3.2.b.	Develop communications plans for staff to develop family and community collaboration skills.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3.3.c.	Apply and assess current technology for school management, business procedures, and scheduling. Standard 2 Indicators: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Standard 4 Indicators: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	-- All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Standard 5 Indicators: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5.1.a.	Demonstrate a respect for the rights of others with regard to confidentiality, dignity, and engage in honest communications.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5.2.a.	Combine impartiality, sensitivity to student diversity, and ethical considerations in interactions with others.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5.3.a.	Makes and explain decisions based on ethical and legal principals.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Standard 6 Indicators: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400" b="1" dirty="0" smtClean="0">
                <a:solidFill>
                  <a:schemeClr val="bg1"/>
                </a:solidFill>
                <a:latin typeface="Comic Sans MS" pitchFamily="66" charset="0"/>
              </a:rPr>
              <a:t>	  -- 	All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9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9525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9525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Discussion Questions</a:t>
            </a:r>
          </a:p>
        </p:txBody>
      </p:sp>
      <p:sp>
        <p:nvSpPr>
          <p:cNvPr id="30722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8382000" cy="4678363"/>
          </a:xfrm>
          <a:solidFill>
            <a:schemeClr val="tx2"/>
          </a:solidFill>
        </p:spPr>
        <p:txBody>
          <a:bodyPr rtlCol="0">
            <a:normAutofit fontScale="850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/>
                </a:solidFill>
              </a:rPr>
              <a:t>Why is it important to communicate effectively in education settings?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/>
                </a:solidFill>
              </a:rPr>
              <a:t>Can the communication process be used with all cultural and linguistic groups?  Please explain your answer and provide evidence of how you would apply the process with multi-ethnic or linguistic populations different from your own ethnicity.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/>
                </a:solidFill>
              </a:rPr>
              <a:t>Describe the primary communication flows at your school or organization.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chemeClr val="bg1"/>
                </a:solidFill>
              </a:rPr>
              <a:t>What are the six barriers to effective communication in a school organization?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chemeClr val="bg1"/>
                </a:solidFill>
              </a:rPr>
              <a:t>Which of the leadership standards relate to communication? Explain.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chemeClr val="bg1"/>
                </a:solidFill>
              </a:rPr>
              <a:t>Formulate a communication model, that will by virtue of its design, employ the five communication skills identified as those that facilitate overcoming barriers to communication.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Answers to Questions</a:t>
            </a:r>
          </a:p>
        </p:txBody>
      </p:sp>
      <p:sp>
        <p:nvSpPr>
          <p:cNvPr id="3174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8305800" cy="5334000"/>
          </a:xfrm>
          <a:solidFill>
            <a:schemeClr val="tx2"/>
          </a:solidFill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900" dirty="0" smtClean="0">
                <a:solidFill>
                  <a:schemeClr val="bg1"/>
                </a:solidFill>
              </a:rPr>
              <a:t> ELCC standards dictate that educational leaders have an ethical duty to create an environment that is conducive to student achievement.  As a leader this includes mastering the art of effective communication.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900" dirty="0" smtClean="0">
                <a:solidFill>
                  <a:schemeClr val="bg1"/>
                </a:solidFill>
              </a:rPr>
              <a:t>Answers will vary.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900" dirty="0" smtClean="0">
                <a:solidFill>
                  <a:schemeClr val="bg1"/>
                </a:solidFill>
              </a:rPr>
              <a:t>Answers will vary, but should include discussion on any of the following communication flows: Downward Communication, Upward Communication, Employee Meetings, Open Door Policy, Employee Letters, Participation in Social Groups, Horizontal Communication, Diagonal Communication, The Grapevine.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900" dirty="0" smtClean="0">
                <a:solidFill>
                  <a:schemeClr val="bg1"/>
                </a:solidFill>
              </a:rPr>
              <a:t>Frames of reference, Filtering, Structure, Information overload, Semantics, and Status difference.</a:t>
            </a:r>
          </a:p>
          <a:p>
            <a:pPr marL="457200" indent="-45720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sz="1900" dirty="0" smtClean="0">
                <a:solidFill>
                  <a:schemeClr val="bg1"/>
                </a:solidFill>
              </a:rPr>
              <a:t>Answers will vary, but should discuss how every standard has indicators that address communication.</a:t>
            </a:r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900" dirty="0" smtClean="0">
                <a:solidFill>
                  <a:schemeClr val="bg1"/>
                </a:solidFill>
              </a:rPr>
              <a:t>Make sure all communication is repetitive using a variety of communication methods including but not limited to emails, telephone calls, face-to-face, memorandum, or letter whenever possible. Envision how the receiver will respond, perhaps taking a sample survey. Make sure all expressions are simple enough to be easily understood. Allow for feedback through written, electronic, and verbal discussion at a variety of levels with anonymity as a part of the response opportunity. </a:t>
            </a:r>
            <a:r>
              <a:rPr lang="en-US" sz="1000" dirty="0" smtClean="0">
                <a:solidFill>
                  <a:schemeClr val="bg1"/>
                </a:solidFill>
              </a:rPr>
              <a:t/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 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 </a:t>
            </a: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sz="600" dirty="0" smtClean="0"/>
              <a:t/>
            </a:r>
            <a:br>
              <a:rPr lang="en-US" sz="600" dirty="0" smtClean="0"/>
            </a:br>
            <a:endParaRPr lang="en-US" sz="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2770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209800"/>
            <a:ext cx="8610600" cy="1447800"/>
          </a:xfrm>
          <a:solidFill>
            <a:schemeClr val="tx2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Lunenburg, F. C., &amp; Ornstein, A. C. (2008). </a:t>
            </a:r>
            <a:r>
              <a:rPr lang="en-US" i="1" smtClean="0">
                <a:solidFill>
                  <a:schemeClr val="bg1"/>
                </a:solidFill>
              </a:rPr>
              <a:t>Educational Administration</a:t>
            </a:r>
            <a:r>
              <a:rPr lang="en-US" smtClean="0">
                <a:solidFill>
                  <a:schemeClr val="bg1"/>
                </a:solidFill>
              </a:rPr>
              <a:t> (5th ed.). Belmont, CA: Thomson Higher Education. 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657600" y="228600"/>
            <a:ext cx="4876800" cy="11430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16386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3736975" cy="727075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bg1"/>
                </a:solidFill>
              </a:rPr>
              <a:t>Chapter 7: Communication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0" y="2174875"/>
            <a:ext cx="5105400" cy="3951288"/>
          </a:xfrm>
          <a:solidFill>
            <a:schemeClr val="tx2"/>
          </a:solidFill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Communication Defined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The Communication Process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Nonverbal Communication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Direction of Communication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Communication Networks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Barriers to Communication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Overcoming Communication Barriers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Application to Standards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Discussion Questions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Communication Defined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81400" y="1600200"/>
            <a:ext cx="5105400" cy="3124200"/>
          </a:xfrm>
          <a:solidFill>
            <a:schemeClr val="tx2"/>
          </a:solidFill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The process that links the individual, group and organization.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mediates the inputs from the environment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 outputs from the organization to the environment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Communication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524000"/>
            <a:ext cx="5410200" cy="3429000"/>
          </a:xfrm>
          <a:solidFill>
            <a:schemeClr val="tx2"/>
          </a:solidFill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Sequence that involves six key components: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/>
                </a:solidFill>
              </a:rPr>
              <a:t>Ideating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/>
                </a:solidFill>
              </a:rPr>
              <a:t>Encoding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/>
                </a:solidFill>
              </a:rPr>
              <a:t>Transmitting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/>
                </a:solidFill>
              </a:rPr>
              <a:t>Receiving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/>
                </a:solidFill>
              </a:rPr>
              <a:t>Decoding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bg1"/>
                </a:solidFill>
              </a:rPr>
              <a:t>Acting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bg1"/>
                </a:solidFill>
              </a:rPr>
              <a:t>Diagram of the Two-Way</a:t>
            </a:r>
            <a:br>
              <a:rPr lang="en-US" b="1" i="1" dirty="0" smtClean="0">
                <a:solidFill>
                  <a:schemeClr val="bg1"/>
                </a:solidFill>
              </a:rPr>
            </a:br>
            <a:r>
              <a:rPr lang="en-US" b="1" i="1" dirty="0" smtClean="0">
                <a:solidFill>
                  <a:schemeClr val="bg1"/>
                </a:solidFill>
              </a:rPr>
              <a:t>Communication Process</a:t>
            </a:r>
            <a:endParaRPr lang="en-US" b="1" i="1" dirty="0">
              <a:solidFill>
                <a:schemeClr val="bg1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981200" y="4283075"/>
          <a:ext cx="990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Encodes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153400" y="4267200"/>
          <a:ext cx="6858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Acts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4267200"/>
          <a:ext cx="9906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Idea</a:t>
                      </a:r>
                      <a:r>
                        <a:rPr lang="en-US" dirty="0" smtClean="0"/>
                        <a:t>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00400" y="4283075"/>
          <a:ext cx="1143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77000" y="4267200"/>
          <a:ext cx="1143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Decodes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800600" y="4267200"/>
          <a:ext cx="10668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Striped Right Arrow 14"/>
          <p:cNvSpPr/>
          <p:nvPr/>
        </p:nvSpPr>
        <p:spPr>
          <a:xfrm>
            <a:off x="1447800" y="4343400"/>
            <a:ext cx="520700" cy="304800"/>
          </a:xfrm>
          <a:prstGeom prst="stripedRightArrow">
            <a:avLst>
              <a:gd name="adj1" fmla="val 50000"/>
              <a:gd name="adj2" fmla="val 34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Striped Right Arrow 15"/>
          <p:cNvSpPr/>
          <p:nvPr/>
        </p:nvSpPr>
        <p:spPr>
          <a:xfrm flipV="1">
            <a:off x="3048000" y="4343400"/>
            <a:ext cx="1524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Striped Right Arrow 16"/>
          <p:cNvSpPr/>
          <p:nvPr/>
        </p:nvSpPr>
        <p:spPr>
          <a:xfrm>
            <a:off x="4343400" y="4343400"/>
            <a:ext cx="457200" cy="228600"/>
          </a:xfrm>
          <a:prstGeom prst="striped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Striped Right Arrow 17"/>
          <p:cNvSpPr/>
          <p:nvPr/>
        </p:nvSpPr>
        <p:spPr>
          <a:xfrm>
            <a:off x="5943600" y="4343400"/>
            <a:ext cx="4445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iped Right Arrow 18"/>
          <p:cNvSpPr/>
          <p:nvPr/>
        </p:nvSpPr>
        <p:spPr>
          <a:xfrm>
            <a:off x="7696200" y="4343400"/>
            <a:ext cx="3683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U-Turn Arrow 21"/>
          <p:cNvSpPr/>
          <p:nvPr/>
        </p:nvSpPr>
        <p:spPr>
          <a:xfrm>
            <a:off x="762000" y="2209800"/>
            <a:ext cx="7772400" cy="9144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96519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4419600" y="3886200"/>
            <a:ext cx="228600" cy="444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6019800" y="3962400"/>
            <a:ext cx="228600" cy="368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6" name="U-Turn Arrow 25"/>
          <p:cNvSpPr/>
          <p:nvPr/>
        </p:nvSpPr>
        <p:spPr>
          <a:xfrm rot="10800000">
            <a:off x="609600" y="4724400"/>
            <a:ext cx="8001000" cy="914400"/>
          </a:xfrm>
          <a:prstGeom prst="uturnArrow">
            <a:avLst>
              <a:gd name="adj1" fmla="val 25949"/>
              <a:gd name="adj2" fmla="val 25000"/>
              <a:gd name="adj3" fmla="val 25000"/>
              <a:gd name="adj4" fmla="val 43750"/>
              <a:gd name="adj5" fmla="val 85127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038600" y="3581400"/>
          <a:ext cx="990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304799">
                <a:tc>
                  <a:txBody>
                    <a:bodyPr/>
                    <a:lstStyle/>
                    <a:p>
                      <a:r>
                        <a:rPr lang="en-US" dirty="0" smtClean="0"/>
                        <a:t>Barriers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5638800" y="3581400"/>
          <a:ext cx="990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Barriers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7696200" y="3124200"/>
          <a:ext cx="10668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4191000" y="1524000"/>
          <a:ext cx="1143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Messages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Down Arrow 30"/>
          <p:cNvSpPr/>
          <p:nvPr/>
        </p:nvSpPr>
        <p:spPr>
          <a:xfrm>
            <a:off x="4648200" y="1905000"/>
            <a:ext cx="152400" cy="292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267200" y="6096000"/>
          <a:ext cx="1143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Up Arrow 33"/>
          <p:cNvSpPr/>
          <p:nvPr/>
        </p:nvSpPr>
        <p:spPr>
          <a:xfrm>
            <a:off x="4800600" y="5638800"/>
            <a:ext cx="228600" cy="381000"/>
          </a:xfrm>
          <a:prstGeom prst="upArrow">
            <a:avLst>
              <a:gd name="adj1" fmla="val 50000"/>
              <a:gd name="adj2" fmla="val 60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81000" y="3200400"/>
          <a:ext cx="914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Sender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Nonverbal Communication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486400" cy="5105400"/>
          </a:xfrm>
          <a:solidFill>
            <a:schemeClr val="tx2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Kinesis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Body movements and position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relates to how our facial expression impacts communication.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Paralanguage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Voice qualities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Proxemics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Space and proximity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refers to the physical environment of communication and deals with space and location of the communication.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Chronemics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solidFill>
                  <a:schemeClr val="bg1"/>
                </a:solidFill>
              </a:rPr>
              <a:t>	--  Determination and definition of time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solidFill>
                  <a:schemeClr val="bg1"/>
                </a:solidFill>
              </a:rPr>
              <a:t>	--  relates to the use of time and the messages sent when the sender is punctual or  late.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1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Direction of Communication</a:t>
            </a:r>
          </a:p>
        </p:txBody>
      </p:sp>
      <p:sp>
        <p:nvSpPr>
          <p:cNvPr id="2253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2822575" cy="727075"/>
          </a:xfrm>
          <a:solidFill>
            <a:schemeClr val="accent1"/>
          </a:solidFill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Communication Flows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0" y="2174875"/>
            <a:ext cx="5105400" cy="3951288"/>
          </a:xfrm>
          <a:solidFill>
            <a:schemeClr val="tx2"/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Downward Communication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Upward Communication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Employee Meetings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Open Door Policy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Employee Letters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Participation in Social Groups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Horizontal Communication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Diagonal Communication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The Grapevine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Communication Networks</a:t>
            </a:r>
          </a:p>
        </p:txBody>
      </p:sp>
      <p:sp>
        <p:nvSpPr>
          <p:cNvPr id="2355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2822575" cy="727075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bg1"/>
                </a:solidFill>
              </a:rPr>
              <a:t>Network Patterns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0" y="2174875"/>
            <a:ext cx="5105400" cy="4683125"/>
          </a:xfrm>
          <a:solidFill>
            <a:schemeClr val="tx2"/>
          </a:solidFill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Wheel Network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Chain Network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Y Network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Circle Network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Star Network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chemeClr val="bg1"/>
                </a:solidFill>
              </a:rPr>
              <a:t>Effectiveness of Different Networks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Speed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Accuracy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Morale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Leadership stability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Organization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Flexibility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chemeClr val="bg1"/>
                </a:solidFill>
              </a:rPr>
              <a:t>Network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Communication Networks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0"/>
            <a:ext cx="766269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c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486</TotalTime>
  <Words>575</Words>
  <Application>Microsoft Office PowerPoint</Application>
  <PresentationFormat>On-screen Show (4:3)</PresentationFormat>
  <Paragraphs>169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Communications</vt:lpstr>
      <vt:lpstr>COMMUNICATION Chapter 7</vt:lpstr>
      <vt:lpstr>Overview</vt:lpstr>
      <vt:lpstr>Communication Defined</vt:lpstr>
      <vt:lpstr>Communication Process</vt:lpstr>
      <vt:lpstr>Diagram of the Two-Way Communication Process</vt:lpstr>
      <vt:lpstr>Nonverbal Communication</vt:lpstr>
      <vt:lpstr>Direction of Communication</vt:lpstr>
      <vt:lpstr>Communication Networks</vt:lpstr>
      <vt:lpstr>Communication Networks</vt:lpstr>
      <vt:lpstr>Barriers to Communication</vt:lpstr>
      <vt:lpstr>Overcoming Barriers to Communication </vt:lpstr>
      <vt:lpstr>Listening Styles</vt:lpstr>
      <vt:lpstr>Application of the Standards</vt:lpstr>
      <vt:lpstr>Discussion Questions</vt:lpstr>
      <vt:lpstr>Answers to Questions</vt:lpstr>
      <vt:lpstr>References</vt:lpstr>
    </vt:vector>
  </TitlesOfParts>
  <Company>Clark Atlanta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caustudent</dc:creator>
  <cp:lastModifiedBy>caustudent</cp:lastModifiedBy>
  <cp:revision>24</cp:revision>
  <dcterms:created xsi:type="dcterms:W3CDTF">2009-12-01T00:36:53Z</dcterms:created>
  <dcterms:modified xsi:type="dcterms:W3CDTF">2009-12-07T19:32:46Z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TC300044311033</vt:lpwstr>
  </property>
</Properties>
</file>