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Picture1.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239045-DA47-45AF-A4D1-F8C65D92C544}" type="datetimeFigureOut">
              <a:rPr lang="en-US" smtClean="0"/>
              <a:pPr/>
              <a:t>12/6/2009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DADE-3FCC-4CA2-B686-705D950E37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39045-DA47-45AF-A4D1-F8C65D92C544}" type="datetimeFigureOut">
              <a:rPr lang="en-US" smtClean="0"/>
              <a:pPr/>
              <a:t>12/6/2009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DADE-3FCC-4CA2-B686-705D950E37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39045-DA47-45AF-A4D1-F8C65D92C544}" type="datetimeFigureOut">
              <a:rPr lang="en-US" smtClean="0"/>
              <a:pPr/>
              <a:t>12/6/2009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DADE-3FCC-4CA2-B686-705D950E37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39045-DA47-45AF-A4D1-F8C65D92C544}" type="datetimeFigureOut">
              <a:rPr lang="en-US" smtClean="0"/>
              <a:pPr/>
              <a:t>12/6/2009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DADE-3FCC-4CA2-B686-705D950E37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239045-DA47-45AF-A4D1-F8C65D92C544}" type="datetimeFigureOut">
              <a:rPr lang="en-US" smtClean="0"/>
              <a:pPr/>
              <a:t>12/6/2009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DADE-3FCC-4CA2-B686-705D950E37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239045-DA47-45AF-A4D1-F8C65D92C544}" type="datetimeFigureOut">
              <a:rPr lang="en-US" smtClean="0"/>
              <a:pPr/>
              <a:t>12/6/2009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ADADE-3FCC-4CA2-B686-705D950E37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239045-DA47-45AF-A4D1-F8C65D92C544}" type="datetimeFigureOut">
              <a:rPr lang="en-US" smtClean="0"/>
              <a:pPr/>
              <a:t>12/6/2009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AADADE-3FCC-4CA2-B686-705D950E37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239045-DA47-45AF-A4D1-F8C65D92C544}" type="datetimeFigureOut">
              <a:rPr lang="en-US" smtClean="0"/>
              <a:pPr/>
              <a:t>12/6/2009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AADADE-3FCC-4CA2-B686-705D950E37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39045-DA47-45AF-A4D1-F8C65D92C544}" type="datetimeFigureOut">
              <a:rPr lang="en-US" smtClean="0"/>
              <a:pPr/>
              <a:t>12/6/2009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AADADE-3FCC-4CA2-B686-705D950E37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39045-DA47-45AF-A4D1-F8C65D92C544}" type="datetimeFigureOut">
              <a:rPr lang="en-US" smtClean="0"/>
              <a:pPr/>
              <a:t>12/6/2009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ADADE-3FCC-4CA2-B686-705D950E37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39045-DA47-45AF-A4D1-F8C65D92C544}" type="datetimeFigureOut">
              <a:rPr lang="en-US" smtClean="0"/>
              <a:pPr/>
              <a:t>12/6/2009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ADADE-3FCC-4CA2-B686-705D950E37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Picture1.jpg"/>
          <p:cNvPicPr>
            <a:picLocks noChangeAspect="1"/>
          </p:cNvPicPr>
          <p:nvPr/>
        </p:nvPicPr>
        <p:blipFill>
          <a:blip r:embed="rId13" cstate="print"/>
          <a:stretch>
            <a:fillRect/>
          </a:stretch>
        </p:blipFill>
        <p:spPr>
          <a:xfrm>
            <a:off x="0" y="0"/>
            <a:ext cx="9144000" cy="6858000"/>
          </a:xfrm>
          <a:prstGeom prst="rect">
            <a:avLst/>
          </a:prstGeom>
        </p:spPr>
      </p:pic>
      <p:sp>
        <p:nvSpPr>
          <p:cNvPr id="8" name="Rectangle 7"/>
          <p:cNvSpPr/>
          <p:nvPr/>
        </p:nvSpPr>
        <p:spPr>
          <a:xfrm>
            <a:off x="457200" y="304800"/>
            <a:ext cx="8229600" cy="5791200"/>
          </a:xfrm>
          <a:prstGeom prst="rect">
            <a:avLst/>
          </a:prstGeom>
          <a:solidFill>
            <a:schemeClr val="bg1">
              <a:alpha val="64000"/>
            </a:schemeClr>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a:effectLst>
            <a:glow rad="139700">
              <a:schemeClr val="accent1">
                <a:satMod val="175000"/>
                <a:alpha val="40000"/>
              </a:schemeClr>
            </a:glow>
          </a:effectLst>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39045-DA47-45AF-A4D1-F8C65D92C544}" type="datetimeFigureOut">
              <a:rPr lang="en-US" smtClean="0"/>
              <a:pPr/>
              <a:t>12/6/2009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ADADE-3FCC-4CA2-B686-705D950E37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523999"/>
          </a:xfrm>
        </p:spPr>
        <p:txBody>
          <a:bodyPr/>
          <a:lstStyle/>
          <a:p>
            <a:r>
              <a:rPr lang="en-US" dirty="0" smtClean="0"/>
              <a:t>5 Major Leadership Traits</a:t>
            </a:r>
            <a:endParaRPr lang="en-US" dirty="0"/>
          </a:p>
        </p:txBody>
      </p:sp>
      <p:sp>
        <p:nvSpPr>
          <p:cNvPr id="3" name="Subtitle 2"/>
          <p:cNvSpPr>
            <a:spLocks noGrp="1"/>
          </p:cNvSpPr>
          <p:nvPr>
            <p:ph type="subTitle" idx="1"/>
          </p:nvPr>
        </p:nvSpPr>
        <p:spPr>
          <a:xfrm>
            <a:off x="1295400" y="1905000"/>
            <a:ext cx="6400800" cy="3733800"/>
          </a:xfrm>
        </p:spPr>
        <p:txBody>
          <a:bodyPr>
            <a:normAutofit/>
          </a:bodyPr>
          <a:lstStyle/>
          <a:p>
            <a:pPr marL="514350" indent="-514350" algn="l">
              <a:buFont typeface="+mj-lt"/>
              <a:buAutoNum type="arabicPeriod"/>
            </a:pPr>
            <a:r>
              <a:rPr lang="en-US" dirty="0" smtClean="0">
                <a:solidFill>
                  <a:srgbClr val="FFFF00"/>
                </a:solidFill>
              </a:rPr>
              <a:t>Integrity</a:t>
            </a:r>
          </a:p>
          <a:p>
            <a:pPr marL="514350" indent="-514350" algn="l">
              <a:buFont typeface="+mj-lt"/>
              <a:buAutoNum type="arabicPeriod"/>
            </a:pPr>
            <a:r>
              <a:rPr lang="en-US" dirty="0" smtClean="0">
                <a:solidFill>
                  <a:srgbClr val="FFFF00"/>
                </a:solidFill>
              </a:rPr>
              <a:t>Determination</a:t>
            </a:r>
          </a:p>
          <a:p>
            <a:pPr marL="514350" indent="-514350" algn="l">
              <a:buFont typeface="+mj-lt"/>
              <a:buAutoNum type="arabicPeriod"/>
            </a:pPr>
            <a:r>
              <a:rPr lang="en-US" dirty="0" smtClean="0">
                <a:solidFill>
                  <a:srgbClr val="FFFF00"/>
                </a:solidFill>
              </a:rPr>
              <a:t>Self-Confidence</a:t>
            </a:r>
          </a:p>
          <a:p>
            <a:pPr marL="514350" indent="-514350" algn="l">
              <a:buFont typeface="+mj-lt"/>
              <a:buAutoNum type="arabicPeriod"/>
            </a:pPr>
            <a:r>
              <a:rPr lang="en-US" dirty="0" smtClean="0">
                <a:solidFill>
                  <a:srgbClr val="FFFF00"/>
                </a:solidFill>
              </a:rPr>
              <a:t>Intelligence</a:t>
            </a:r>
          </a:p>
          <a:p>
            <a:pPr marL="514350" indent="-514350" algn="l">
              <a:buFont typeface="+mj-lt"/>
              <a:buAutoNum type="arabicPeriod"/>
            </a:pPr>
            <a:r>
              <a:rPr lang="en-US" dirty="0" smtClean="0">
                <a:solidFill>
                  <a:srgbClr val="FFFF00"/>
                </a:solidFill>
              </a:rPr>
              <a:t>Sociability</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en-US" dirty="0" smtClean="0"/>
              <a:t>Los Angeles Lakers Coach, </a:t>
            </a:r>
            <a:br>
              <a:rPr lang="en-US" dirty="0" smtClean="0"/>
            </a:br>
            <a:r>
              <a:rPr lang="en-US" dirty="0" smtClean="0"/>
              <a:t>Phil Jackson</a:t>
            </a:r>
            <a:r>
              <a:rPr lang="en-US" dirty="0" smtClean="0"/>
              <a:t/>
            </a:r>
            <a:br>
              <a:rPr lang="en-US" dirty="0" smtClean="0"/>
            </a:br>
            <a:endParaRPr lang="en-US" dirty="0"/>
          </a:p>
        </p:txBody>
      </p:sp>
      <p:sp>
        <p:nvSpPr>
          <p:cNvPr id="3" name="Subtitle 2"/>
          <p:cNvSpPr>
            <a:spLocks noGrp="1"/>
          </p:cNvSpPr>
          <p:nvPr>
            <p:ph type="body" idx="1"/>
          </p:nvPr>
        </p:nvSpPr>
        <p:spPr>
          <a:solidFill>
            <a:schemeClr val="tx1">
              <a:lumMod val="85000"/>
              <a:lumOff val="15000"/>
            </a:schemeClr>
          </a:solidFill>
        </p:spPr>
        <p:txBody>
          <a:bodyPr>
            <a:normAutofit/>
          </a:bodyPr>
          <a:lstStyle/>
          <a:p>
            <a:r>
              <a:rPr lang="en-US" dirty="0" smtClean="0"/>
              <a:t>Most </a:t>
            </a:r>
            <a:r>
              <a:rPr lang="en-US" dirty="0" smtClean="0"/>
              <a:t>Dominant </a:t>
            </a:r>
            <a:r>
              <a:rPr lang="en-US" dirty="0" smtClean="0"/>
              <a:t>Trait</a:t>
            </a:r>
            <a:r>
              <a:rPr lang="en-US" i="1" dirty="0" smtClean="0">
                <a:solidFill>
                  <a:srgbClr val="FFC000"/>
                </a:solidFill>
                <a:latin typeface="Berlin Sans FB Demi" pitchFamily="34" charset="0"/>
              </a:rPr>
              <a:t>	</a:t>
            </a:r>
            <a:endParaRPr lang="en-US" i="1" dirty="0" smtClean="0">
              <a:solidFill>
                <a:srgbClr val="FFC000"/>
              </a:solidFill>
            </a:endParaRPr>
          </a:p>
        </p:txBody>
      </p:sp>
      <p:sp>
        <p:nvSpPr>
          <p:cNvPr id="7" name="Content Placeholder 6"/>
          <p:cNvSpPr>
            <a:spLocks noGrp="1"/>
          </p:cNvSpPr>
          <p:nvPr>
            <p:ph sz="half" idx="2"/>
          </p:nvPr>
        </p:nvSpPr>
        <p:spPr>
          <a:xfrm>
            <a:off x="457200" y="2174874"/>
            <a:ext cx="4040188" cy="4683125"/>
          </a:xfrm>
        </p:spPr>
        <p:txBody>
          <a:bodyPr>
            <a:normAutofit fontScale="47500" lnSpcReduction="20000"/>
          </a:bodyPr>
          <a:lstStyle/>
          <a:p>
            <a:pPr>
              <a:buNone/>
            </a:pPr>
            <a:r>
              <a:rPr lang="en-US" sz="4200" i="1" dirty="0" smtClean="0">
                <a:solidFill>
                  <a:schemeClr val="tx1"/>
                </a:solidFill>
              </a:rPr>
              <a:t>Determination</a:t>
            </a:r>
          </a:p>
          <a:p>
            <a:pPr>
              <a:buNone/>
            </a:pPr>
            <a:r>
              <a:rPr lang="en-US" i="1" dirty="0" smtClean="0">
                <a:solidFill>
                  <a:schemeClr val="tx1"/>
                </a:solidFill>
              </a:rPr>
              <a:t>	</a:t>
            </a:r>
            <a:r>
              <a:rPr lang="en-US" sz="3800" dirty="0" smtClean="0">
                <a:solidFill>
                  <a:schemeClr val="tx1"/>
                </a:solidFill>
              </a:rPr>
              <a:t>Even in the face of nay-</a:t>
            </a:r>
            <a:r>
              <a:rPr lang="en-US" sz="3800" dirty="0" err="1" smtClean="0">
                <a:solidFill>
                  <a:schemeClr val="tx1"/>
                </a:solidFill>
              </a:rPr>
              <a:t>sayers</a:t>
            </a:r>
            <a:r>
              <a:rPr lang="en-US" sz="3800" dirty="0" smtClean="0">
                <a:solidFill>
                  <a:schemeClr val="tx1"/>
                </a:solidFill>
              </a:rPr>
              <a:t>, he keeps his focus on his goal to win championships.  He has won 10 NBA titles as a coach and is determined to win more.  He is committed to his team and his determination is so infectious that he evokes his drive onto his team.  Early in the season, it is evident that Phil and his team are gearing up for making it to the championship.  In other words, everyone in the organization has a clear understanding of the mission and vision as well as goals.  Everyone is determined to achieve the final goal because their leader is highly driven.</a:t>
            </a:r>
            <a:endParaRPr lang="en-US" sz="3800" dirty="0">
              <a:solidFill>
                <a:schemeClr val="tx1"/>
              </a:solidFill>
            </a:endParaRPr>
          </a:p>
        </p:txBody>
      </p:sp>
      <p:sp>
        <p:nvSpPr>
          <p:cNvPr id="8" name="Text Placeholder 7"/>
          <p:cNvSpPr>
            <a:spLocks noGrp="1"/>
          </p:cNvSpPr>
          <p:nvPr>
            <p:ph type="body" sz="quarter" idx="3"/>
          </p:nvPr>
        </p:nvSpPr>
        <p:spPr>
          <a:solidFill>
            <a:schemeClr val="tx1">
              <a:lumMod val="85000"/>
              <a:lumOff val="15000"/>
            </a:schemeClr>
          </a:solidFill>
        </p:spPr>
        <p:txBody>
          <a:bodyPr/>
          <a:lstStyle/>
          <a:p>
            <a:r>
              <a:rPr lang="en-US" dirty="0" smtClean="0"/>
              <a:t>Least Dominant Trait</a:t>
            </a:r>
            <a:endParaRPr lang="en-US" dirty="0"/>
          </a:p>
        </p:txBody>
      </p:sp>
      <p:sp>
        <p:nvSpPr>
          <p:cNvPr id="9" name="Content Placeholder 8"/>
          <p:cNvSpPr>
            <a:spLocks noGrp="1"/>
          </p:cNvSpPr>
          <p:nvPr>
            <p:ph sz="quarter" idx="4"/>
          </p:nvPr>
        </p:nvSpPr>
        <p:spPr/>
        <p:txBody>
          <a:bodyPr>
            <a:normAutofit fontScale="92500" lnSpcReduction="10000"/>
          </a:bodyPr>
          <a:lstStyle/>
          <a:p>
            <a:pPr>
              <a:buNone/>
            </a:pPr>
            <a:r>
              <a:rPr lang="en-US" sz="2800" i="1" dirty="0" smtClean="0">
                <a:solidFill>
                  <a:schemeClr val="tx1"/>
                </a:solidFill>
              </a:rPr>
              <a:t>Sociability</a:t>
            </a:r>
            <a:endParaRPr lang="en-US" sz="2800" i="1" dirty="0" smtClean="0">
              <a:solidFill>
                <a:schemeClr val="tx1"/>
              </a:solidFill>
            </a:endParaRPr>
          </a:p>
          <a:p>
            <a:pPr>
              <a:buNone/>
            </a:pPr>
            <a:r>
              <a:rPr lang="en-US" i="1" dirty="0" smtClean="0">
                <a:solidFill>
                  <a:schemeClr val="tx1"/>
                </a:solidFill>
              </a:rPr>
              <a:t>	</a:t>
            </a:r>
            <a:r>
              <a:rPr lang="en-US" dirty="0" smtClean="0">
                <a:solidFill>
                  <a:schemeClr val="tx1"/>
                </a:solidFill>
              </a:rPr>
              <a:t>Phil Jackson appears social, but only to a certain degree.  Due to his fame, he has to be aware of the effects of sociability and how the media may possibly portray that image.  He is perceived as a leader who is able to find a perfect sociability balance, but of all the traits, it is his weakest.</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en-US" dirty="0" smtClean="0"/>
              <a:t>My Leadership Traits</a:t>
            </a:r>
            <a:r>
              <a:rPr lang="en-US" dirty="0" smtClean="0"/>
              <a:t/>
            </a:r>
            <a:br>
              <a:rPr lang="en-US" dirty="0" smtClean="0"/>
            </a:br>
            <a:endParaRPr lang="en-US" dirty="0"/>
          </a:p>
        </p:txBody>
      </p:sp>
      <p:sp>
        <p:nvSpPr>
          <p:cNvPr id="3" name="Subtitle 2"/>
          <p:cNvSpPr>
            <a:spLocks noGrp="1"/>
          </p:cNvSpPr>
          <p:nvPr>
            <p:ph type="body" idx="1"/>
          </p:nvPr>
        </p:nvSpPr>
        <p:spPr>
          <a:solidFill>
            <a:schemeClr val="tx1">
              <a:lumMod val="85000"/>
              <a:lumOff val="15000"/>
            </a:schemeClr>
          </a:solidFill>
        </p:spPr>
        <p:txBody>
          <a:bodyPr>
            <a:normAutofit/>
          </a:bodyPr>
          <a:lstStyle/>
          <a:p>
            <a:r>
              <a:rPr lang="en-US" dirty="0" smtClean="0"/>
              <a:t>Most </a:t>
            </a:r>
            <a:r>
              <a:rPr lang="en-US" dirty="0" smtClean="0"/>
              <a:t>Dominant </a:t>
            </a:r>
            <a:r>
              <a:rPr lang="en-US" dirty="0" smtClean="0"/>
              <a:t>Trait</a:t>
            </a:r>
            <a:r>
              <a:rPr lang="en-US" i="1" dirty="0" smtClean="0">
                <a:solidFill>
                  <a:srgbClr val="FFC000"/>
                </a:solidFill>
                <a:latin typeface="Berlin Sans FB Demi" pitchFamily="34" charset="0"/>
              </a:rPr>
              <a:t>	</a:t>
            </a:r>
            <a:endParaRPr lang="en-US" i="1" dirty="0" smtClean="0">
              <a:solidFill>
                <a:srgbClr val="FFC000"/>
              </a:solidFill>
            </a:endParaRPr>
          </a:p>
        </p:txBody>
      </p:sp>
      <p:sp>
        <p:nvSpPr>
          <p:cNvPr id="7" name="Content Placeholder 6"/>
          <p:cNvSpPr>
            <a:spLocks noGrp="1"/>
          </p:cNvSpPr>
          <p:nvPr>
            <p:ph sz="half" idx="2"/>
          </p:nvPr>
        </p:nvSpPr>
        <p:spPr>
          <a:xfrm>
            <a:off x="457200" y="2174875"/>
            <a:ext cx="4040188" cy="3235326"/>
          </a:xfrm>
        </p:spPr>
        <p:txBody>
          <a:bodyPr>
            <a:normAutofit fontScale="55000" lnSpcReduction="20000"/>
          </a:bodyPr>
          <a:lstStyle/>
          <a:p>
            <a:pPr>
              <a:buNone/>
            </a:pPr>
            <a:r>
              <a:rPr lang="en-US" sz="4200" i="1" dirty="0" smtClean="0">
                <a:solidFill>
                  <a:schemeClr val="tx1"/>
                </a:solidFill>
              </a:rPr>
              <a:t>Determination</a:t>
            </a:r>
          </a:p>
          <a:p>
            <a:pPr>
              <a:buNone/>
            </a:pPr>
            <a:r>
              <a:rPr lang="en-US" i="1" dirty="0" smtClean="0">
                <a:solidFill>
                  <a:schemeClr val="tx1"/>
                </a:solidFill>
              </a:rPr>
              <a:t>	</a:t>
            </a:r>
            <a:r>
              <a:rPr lang="en-US" sz="3800" dirty="0" smtClean="0">
                <a:solidFill>
                  <a:schemeClr val="tx1"/>
                </a:solidFill>
              </a:rPr>
              <a:t>I am a very driven woman.  Once I am devoted and committed to a goal, I am determined to see that objective met.  I am not easily discouraged nor do I give up in the face of a challenge.  Instead I use adversity as the fuel that drives my determination.</a:t>
            </a:r>
            <a:endParaRPr lang="en-US" sz="3800" dirty="0">
              <a:solidFill>
                <a:schemeClr val="tx1"/>
              </a:solidFill>
            </a:endParaRPr>
          </a:p>
        </p:txBody>
      </p:sp>
      <p:sp>
        <p:nvSpPr>
          <p:cNvPr id="8" name="Text Placeholder 7"/>
          <p:cNvSpPr>
            <a:spLocks noGrp="1"/>
          </p:cNvSpPr>
          <p:nvPr>
            <p:ph type="body" sz="quarter" idx="3"/>
          </p:nvPr>
        </p:nvSpPr>
        <p:spPr>
          <a:solidFill>
            <a:schemeClr val="tx1">
              <a:lumMod val="85000"/>
              <a:lumOff val="15000"/>
            </a:schemeClr>
          </a:solidFill>
        </p:spPr>
        <p:txBody>
          <a:bodyPr/>
          <a:lstStyle/>
          <a:p>
            <a:r>
              <a:rPr lang="en-US" dirty="0" smtClean="0"/>
              <a:t>Least Dominant Trait</a:t>
            </a:r>
            <a:endParaRPr lang="en-US" dirty="0"/>
          </a:p>
        </p:txBody>
      </p:sp>
      <p:sp>
        <p:nvSpPr>
          <p:cNvPr id="9" name="Content Placeholder 8"/>
          <p:cNvSpPr>
            <a:spLocks noGrp="1"/>
          </p:cNvSpPr>
          <p:nvPr>
            <p:ph sz="quarter" idx="4"/>
          </p:nvPr>
        </p:nvSpPr>
        <p:spPr/>
        <p:txBody>
          <a:bodyPr>
            <a:normAutofit fontScale="77500" lnSpcReduction="20000"/>
          </a:bodyPr>
          <a:lstStyle/>
          <a:p>
            <a:pPr>
              <a:buNone/>
            </a:pPr>
            <a:r>
              <a:rPr lang="en-US" sz="2800" i="1" dirty="0" smtClean="0">
                <a:solidFill>
                  <a:schemeClr val="tx1"/>
                </a:solidFill>
              </a:rPr>
              <a:t>Sociability</a:t>
            </a:r>
          </a:p>
          <a:p>
            <a:pPr>
              <a:buNone/>
            </a:pPr>
            <a:r>
              <a:rPr lang="en-US" sz="2600" i="1" dirty="0" smtClean="0">
                <a:solidFill>
                  <a:schemeClr val="tx1"/>
                </a:solidFill>
              </a:rPr>
              <a:t>	</a:t>
            </a:r>
            <a:r>
              <a:rPr lang="en-US" sz="2700" dirty="0" smtClean="0">
                <a:solidFill>
                  <a:schemeClr val="tx1"/>
                </a:solidFill>
              </a:rPr>
              <a:t>While I am certainly pleasant, friendly and easy to get along with,  I find myself to be more concerned for results, than people at work.  I’d rather get the job done first, since that is the primary reason for being there.  I am not highly concerned about the personal lives of my colleagues, nor do I wish to engage in conversation that does not  serve to achieve the goals of the organization.  </a:t>
            </a:r>
            <a:endParaRPr lang="en-US" sz="2700" dirty="0"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sketba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Basketball</Template>
  <TotalTime>51</TotalTime>
  <Words>33</Words>
  <Application>Microsoft Office PowerPoint</Application>
  <PresentationFormat>On-screen Show (4:3)</PresentationFormat>
  <Paragraphs>20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Basketball</vt:lpstr>
      <vt:lpstr>5 Major Leadership Traits</vt:lpstr>
      <vt:lpstr>Los Angeles Lakers Coach,  Phil Jackson </vt:lpstr>
      <vt:lpstr>My Leadership Traits </vt:lpstr>
    </vt:vector>
  </TitlesOfParts>
  <Company>Clark Atlanta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Major Leadership Traits</dc:title>
  <dc:creator>caustudent</dc:creator>
  <cp:lastModifiedBy>caustudent</cp:lastModifiedBy>
  <cp:revision>2</cp:revision>
  <dcterms:created xsi:type="dcterms:W3CDTF">2009-12-04T06:02:05Z</dcterms:created>
  <dcterms:modified xsi:type="dcterms:W3CDTF">2009-12-07T04:33:17Z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TC300014691033</vt:lpwstr>
  </property>
</Properties>
</file>